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3" r:id="rId15"/>
    <p:sldId id="286" r:id="rId16"/>
    <p:sldId id="287" r:id="rId17"/>
    <p:sldId id="288" r:id="rId18"/>
    <p:sldId id="28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553"/>
    <a:srgbClr val="FF99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79F40F2-3A21-4852-81DC-32D8F2F8E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364FAE-1948-42D5-9650-ADE0CC5F0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F63C-C2D2-4E0D-96D4-646F2D2AFF2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5A3921E-A517-4C53-B7C9-3711317A0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2B6C559-A5E1-4766-8B60-A800BC891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57C6-B19E-4F1C-8B2C-352CD461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7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A31A6-B263-4B55-8843-E721D190B20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CF74E-F52C-42FA-B4AE-8FC9B30A9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8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C6C59C-683E-409E-86F6-99C08FBA4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DE52F8B-28F9-4D67-A191-8737E45B1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65E573-FA83-4E3E-B04F-AED572F0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0A5B-357A-4298-AC1E-CEC12251AE4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E1EFEF-CEF9-4229-9E5B-7226E139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7544A0-8F78-4E6B-8842-1193230E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92E98D-4A7A-4458-94BE-44EA2742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FA72C4C-7278-4F5E-AB50-8E276B281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5D9470-52AD-4CBF-B8CD-BE8AFFFB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84A-FB12-4046-89D4-1926233C36F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67C065-FCD6-4D24-88EB-2097BFFB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E61BE05-6F09-4AF7-A5AE-148780CF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1B32651-E548-4CB6-BAC9-2490E09B0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CBF91F7-3919-4A40-AE86-3B397C57F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FF11E7-562E-458A-B53C-BEDB9772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5DE9-F8B0-4402-9A71-9071B5839D59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DB6A244-53FF-451A-B44D-DB5D61C1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B7FD465-8228-4C1D-A0DC-8FABA5C1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46904C-F556-4C2B-9EBB-9A4A7407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206D76-ED97-4F23-9B63-2F311B62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AE43FA3-DCF6-4DED-8771-6FCA14B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B290-EFA6-4692-BD19-D805DCD99C9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C970828-4F56-466F-A398-246DC1B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42CC10-191C-4549-9D05-A1BAF380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2E60F8-0467-4835-BC0A-3E83A6D5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EC46076-1135-4448-9302-331EC3E0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442F44-33B5-415C-8C83-BDA80360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869-4DA7-476A-9689-5593171D02D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C3A697-9D08-4FAD-A1DF-E73ED9C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C7F9CA-F88A-4559-99B1-B375A93C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74C91F-F005-4264-B29C-B6CDF75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6C024C-ED5E-4A7A-B718-4FF5C85ED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D35607-E9EF-4774-B9A5-AC72FCF5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5FD473-B2B6-4D53-8F55-1EAA1AA3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161C-D537-4085-BFD7-99C09C41D98C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7C733D-BBF6-4830-B2EF-366D092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AF3B60A-F96F-43AF-8BC1-D64A1B41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4C3A48-81E0-4D60-92A7-0679627F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EE9F07-95B2-46C0-A7C0-C5AE32D9C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45348CB-2795-439D-BF78-022E4478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92737C0-3AA3-4C1D-87A1-2619536F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D794EEB-A569-492B-9EEB-CCAEE8375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CEF06BC-75D0-41B5-884B-D1E3BC08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E7E-D021-4C57-9764-09F7EF71B029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0698085-DC40-468C-A021-B3BD80BA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2EB2586-B438-446F-830A-8428A32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E939C5-8E35-490A-9D43-96E1EF49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F6B13F-8C7F-4103-90AF-DADC44AA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B448-88C1-4C18-890A-0FE895F5B84E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FF37E9E-F85C-4484-8F30-B8CB24F5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86615B8-B721-4745-AE04-0B0895CA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E9E9E69-B826-4A1D-A2A0-8A5D842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B657-73A1-4366-9C07-F5F969FF0C4E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EA712CD-863D-4B66-8FD9-06A28764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B456FFA-C103-4D21-A0FB-377F66D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257114-542B-491B-AA55-B8C885D0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822B74-8C46-4066-A45C-6CCCAFEE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392492F-503D-4A6D-8ECE-C1974922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E8B0360-AFD3-4CCC-ACDD-3E61AADF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A3EB-34CD-416E-B581-DF428BE97A85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2BB898E-8ED2-4F5C-8298-1193005A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2F2152-5B99-45E7-B13F-741F288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A87DA-D99E-4E05-8DD9-90170F24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9C3B203-E406-46B1-A91C-60364C8AD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E616F6E-0358-42E0-BFCB-064D0D08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3647600-1281-406D-B050-96C7A7AE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8C3D-D6D0-49BD-AE80-D1E8EB2E7D95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878AAB8-64B5-406C-8EBD-B8E70364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B67D233-C8B8-4DC6-9469-9910E8C1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D594630-A2D2-48B8-8942-46C10141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845BF8C-1906-4D75-A199-A1F1F1818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C8B9A0-532B-45F3-82FB-86B219C45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92FB-0303-405E-B827-DDA130746166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377AA4-9BBD-4B7C-9D7F-F970BDB76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29DD87-F8CA-405A-860A-2FF785D53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7D5A-B778-4B60-B92C-92F4DC3FA2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83D9E-57A4-C4A8-2DE2-689CA3479507}"/>
              </a:ext>
            </a:extLst>
          </p:cNvPr>
          <p:cNvSpPr txBox="1"/>
          <p:nvPr userDrawn="1"/>
        </p:nvSpPr>
        <p:spPr>
          <a:xfrm rot="20411197">
            <a:off x="709073" y="2726416"/>
            <a:ext cx="110591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128553"/>
                </a:solidFill>
              </a:rPr>
              <a:t>Software Park Thailand Only!</a:t>
            </a:r>
            <a:endParaRPr lang="th-TH" sz="7000" b="1" dirty="0">
              <a:solidFill>
                <a:srgbClr val="128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4">
            <a:extLst>
              <a:ext uri="{FF2B5EF4-FFF2-40B4-BE49-F238E27FC236}">
                <a16:creationId xmlns:a16="http://schemas.microsoft.com/office/drawing/2014/main" id="{09B2964B-C1A1-0599-7974-615D551EDEFB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2B658B-7408-D9F3-4842-B9B99736C4AC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5E6B7E-0931-54E0-7914-4E1114B93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A158738C-2B8F-4429-06E3-5A840F169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1" name="Picture 10" descr="A black and green logo&#10;&#10;Description automatically generated">
              <a:extLst>
                <a:ext uri="{FF2B5EF4-FFF2-40B4-BE49-F238E27FC236}">
                  <a16:creationId xmlns:a16="http://schemas.microsoft.com/office/drawing/2014/main" id="{C0688E05-351F-ABA3-8220-AAC77324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B4B949D-351A-42CB-9AD8-D27C7A969C61}"/>
              </a:ext>
            </a:extLst>
          </p:cNvPr>
          <p:cNvSpPr txBox="1"/>
          <p:nvPr/>
        </p:nvSpPr>
        <p:spPr>
          <a:xfrm>
            <a:off x="267630" y="1"/>
            <a:ext cx="518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Project Title &amp; Applicant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BBF162C-0A8B-461D-A6C7-727C0F8B65C8}"/>
              </a:ext>
            </a:extLst>
          </p:cNvPr>
          <p:cNvSpPr txBox="1"/>
          <p:nvPr/>
        </p:nvSpPr>
        <p:spPr>
          <a:xfrm>
            <a:off x="5165559" y="4873170"/>
            <a:ext cx="672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ผู้เสนอโครงการ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</a:t>
            </a:r>
          </a:p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............ชื่อนิติบุคคล............</a:t>
            </a:r>
          </a:p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TED Fellow: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........................................................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7">
            <a:extLst>
              <a:ext uri="{FF2B5EF4-FFF2-40B4-BE49-F238E27FC236}">
                <a16:creationId xmlns:a16="http://schemas.microsoft.com/office/drawing/2014/main" id="{53775A90-F355-1817-F103-357F86082917}"/>
              </a:ext>
            </a:extLst>
          </p:cNvPr>
          <p:cNvSpPr txBox="1"/>
          <p:nvPr/>
        </p:nvSpPr>
        <p:spPr>
          <a:xfrm>
            <a:off x="5165559" y="1749953"/>
            <a:ext cx="6726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.......... ชื่อโครงการ ..........</a:t>
            </a:r>
          </a:p>
          <a:p>
            <a:pPr algn="ctr"/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+7words</a:t>
            </a:r>
          </a:p>
          <a:p>
            <a:pPr algn="ctr"/>
            <a:r>
              <a:rPr lang="th-TH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Smart Fellow: </a:t>
            </a:r>
            <a:r>
              <a:rPr lang="th-TH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ผู้ช่วยอัจฉริยะบริหารจัดการธุรกิจดิจิทัล</a:t>
            </a:r>
            <a:endParaRPr lang="th-TH" sz="96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844EBE-91E7-F0BE-D75D-3C36AF797525}"/>
              </a:ext>
            </a:extLst>
          </p:cNvPr>
          <p:cNvSpPr/>
          <p:nvPr/>
        </p:nvSpPr>
        <p:spPr>
          <a:xfrm>
            <a:off x="300068" y="1219200"/>
            <a:ext cx="4560690" cy="5408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F7A6C-9801-EA1F-663F-1D88EAD7E7F4}"/>
              </a:ext>
            </a:extLst>
          </p:cNvPr>
          <p:cNvSpPr txBox="1"/>
          <p:nvPr/>
        </p:nvSpPr>
        <p:spPr>
          <a:xfrm>
            <a:off x="832631" y="2892391"/>
            <a:ext cx="3497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 </a:t>
            </a:r>
          </a:p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en-US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</a:t>
            </a:r>
          </a:p>
          <a:p>
            <a:pPr algn="ctr"/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หรือโลโก้ หรือภาพที่สื่อสารถึงเทคโนโลยี.....</a:t>
            </a:r>
          </a:p>
        </p:txBody>
      </p:sp>
    </p:spTree>
    <p:extLst>
      <p:ext uri="{BB962C8B-B14F-4D97-AF65-F5344CB8AC3E}">
        <p14:creationId xmlns:p14="http://schemas.microsoft.com/office/powerpoint/2010/main" val="369704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Projection+ROI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3CFFB-25FD-39C0-358F-04181E724F83}"/>
              </a:ext>
            </a:extLst>
          </p:cNvPr>
          <p:cNvSpPr txBox="1"/>
          <p:nvPr/>
        </p:nvSpPr>
        <p:spPr>
          <a:xfrm>
            <a:off x="4645511" y="2844225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แสดงในรูปกราฟ</a:t>
            </a:r>
          </a:p>
        </p:txBody>
      </p:sp>
    </p:spTree>
    <p:extLst>
      <p:ext uri="{BB962C8B-B14F-4D97-AF65-F5344CB8AC3E}">
        <p14:creationId xmlns:p14="http://schemas.microsoft.com/office/powerpoint/2010/main" val="11977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Go to Market / Channel</a:t>
            </a:r>
          </a:p>
        </p:txBody>
      </p:sp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BA48217A-58AA-B653-0128-3E9BA7C56480}"/>
              </a:ext>
            </a:extLst>
          </p:cNvPr>
          <p:cNvGraphicFramePr>
            <a:graphicFrameLocks/>
          </p:cNvGraphicFramePr>
          <p:nvPr/>
        </p:nvGraphicFramePr>
        <p:xfrm>
          <a:off x="238602" y="1193588"/>
          <a:ext cx="1156151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756">
                  <a:extLst>
                    <a:ext uri="{9D8B030D-6E8A-4147-A177-3AD203B41FA5}">
                      <a16:colId xmlns:a16="http://schemas.microsoft.com/office/drawing/2014/main" val="497751144"/>
                    </a:ext>
                  </a:extLst>
                </a:gridCol>
                <a:gridCol w="5780756">
                  <a:extLst>
                    <a:ext uri="{9D8B030D-6E8A-4147-A177-3AD203B41FA5}">
                      <a16:colId xmlns:a16="http://schemas.microsoft.com/office/drawing/2014/main" val="1924300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วิธีการรักษาลูกค้าเดิม 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online+onsite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ให้ระบุชื่องาน/ระยะเวลา)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เพิ่มลูกค้าใหม่</a:t>
                      </a:r>
                    </a:p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online+onsite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ให้ระบุชื่องาน/ระยะเวลา)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20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Royalty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32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Freemiun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7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Maintenance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Word of Mouth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8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Onsite Community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Onsite Community Program</a:t>
                      </a:r>
                      <a:endParaRPr lang="th-TH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7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Traction</a:t>
            </a:r>
          </a:p>
        </p:txBody>
      </p:sp>
      <p:sp>
        <p:nvSpPr>
          <p:cNvPr id="3" name="กล่องข้อความ 9">
            <a:extLst>
              <a:ext uri="{FF2B5EF4-FFF2-40B4-BE49-F238E27FC236}">
                <a16:creationId xmlns:a16="http://schemas.microsoft.com/office/drawing/2014/main" id="{A3CA1E25-E8EE-D6C1-A01E-6B87662B8DD3}"/>
              </a:ext>
            </a:extLst>
          </p:cNvPr>
          <p:cNvSpPr txBox="1"/>
          <p:nvPr/>
        </p:nvSpPr>
        <p:spPr>
          <a:xfrm>
            <a:off x="267630" y="1173080"/>
            <a:ext cx="11661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แสดงรายชื่อลูกค้า เอกสารแสดงการรับเงินจากลูกค้า หรือ ลูกค้าแจ้งความต้องการที่จะใช้งาน/ผลิตภัณฑ์/บริการ 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7CF0C254-9DC5-7FD2-3331-9EFB3EBCF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27" y="2250298"/>
            <a:ext cx="7620000" cy="3990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5B93C-7AAA-6512-BE3F-9C70811F6211}"/>
              </a:ext>
            </a:extLst>
          </p:cNvPr>
          <p:cNvSpPr txBox="1"/>
          <p:nvPr/>
        </p:nvSpPr>
        <p:spPr>
          <a:xfrm>
            <a:off x="972458" y="3429000"/>
            <a:ext cx="1755609" cy="15696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ใบเสนอราคา/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ใบแจ้งหนี้/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</a:t>
            </a:r>
          </a:p>
        </p:txBody>
      </p:sp>
    </p:spTree>
    <p:extLst>
      <p:ext uri="{BB962C8B-B14F-4D97-AF65-F5344CB8AC3E}">
        <p14:creationId xmlns:p14="http://schemas.microsoft.com/office/powerpoint/2010/main" val="279042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Value Proposition</a:t>
            </a:r>
          </a:p>
        </p:txBody>
      </p:sp>
      <p:sp>
        <p:nvSpPr>
          <p:cNvPr id="3" name="กล่องข้อความ 9">
            <a:extLst>
              <a:ext uri="{FF2B5EF4-FFF2-40B4-BE49-F238E27FC236}">
                <a16:creationId xmlns:a16="http://schemas.microsoft.com/office/drawing/2014/main" id="{A3CA1E25-E8EE-D6C1-A01E-6B87662B8DD3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ทำไมลูกค้ายอมจ่ายเงินซื้อ (ความพึงพอใจ/ความประทับใจ/อยากกลับมาใช้บริการอีก)</a:t>
            </a:r>
            <a:endParaRPr lang="en-US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71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4">
            <a:extLst>
              <a:ext uri="{FF2B5EF4-FFF2-40B4-BE49-F238E27FC236}">
                <a16:creationId xmlns:a16="http://schemas.microsoft.com/office/drawing/2014/main" id="{F23721E5-1F7C-B3DD-8B8D-080D9D1750D0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586CC1-2FC3-C859-7E46-35075EE9684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FDBD3E-15F6-7DC0-195D-4A2AD9F8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5FE724D-8570-B4A5-AF93-852754B0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96D2B8BD-B03F-C4FA-C40F-88AACDA3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Budget</a:t>
            </a:r>
          </a:p>
        </p:txBody>
      </p:sp>
      <p:sp>
        <p:nvSpPr>
          <p:cNvPr id="13" name="กล่องข้อความ 9">
            <a:extLst>
              <a:ext uri="{FF2B5EF4-FFF2-40B4-BE49-F238E27FC236}">
                <a16:creationId xmlns:a16="http://schemas.microsoft.com/office/drawing/2014/main" id="{391A2500-E715-2A76-D23F-5F6112730296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แสดงแผนภูมิหรือภาพหรือคำอธิบายถึงงบประมาณค่าใช้จ่ายที่ขอรับการสนับสนุน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394844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FD0AB0B9-2F1E-EE5D-83C4-294FA3D56D8F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A1CF22-884D-EFB9-B75D-875E421ADFC6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E3F78-B267-99CE-174B-9FC7B7BC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3441C62D-4836-7AEF-14B6-56E6520EC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EFB6B22-0B21-53C3-E079-0FFA7CC3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Budget &amp; KPI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9C0AF5E-768D-42FB-ACFA-9A3D3A4B0C6F}"/>
              </a:ext>
            </a:extLst>
          </p:cNvPr>
          <p:cNvSpPr txBox="1"/>
          <p:nvPr/>
        </p:nvSpPr>
        <p:spPr>
          <a:xfrm>
            <a:off x="267629" y="1173402"/>
            <a:ext cx="11647279" cy="2154436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th-TH" sz="2400" b="1" spc="-1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ขอรับทุนสนับสนุนในกลุ่มโครงการ 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“ยุววิสาหกิจเริ่มต้น (</a:t>
            </a: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TED Youth Startup)”</a:t>
            </a:r>
            <a:endParaRPr lang="th-TH" sz="24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โปรแกรม 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“</a:t>
            </a:r>
            <a:r>
              <a:rPr lang="en-US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Incubator Incentive Program”</a:t>
            </a:r>
            <a:endParaRPr lang="th-TH" sz="2400" b="1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วงเงินจำนวน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.........................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บาท  ในระยะเวลา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.....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</a:t>
            </a: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มูลค่าโครงการรวม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.........................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บาท  (มูลค่าการลงทุน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......................... </a:t>
            </a: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บาท)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0EEE8C0-E111-405E-875D-B041BC5C0B38}"/>
              </a:ext>
            </a:extLst>
          </p:cNvPr>
          <p:cNvSpPr txBox="1"/>
          <p:nvPr/>
        </p:nvSpPr>
        <p:spPr>
          <a:xfrm>
            <a:off x="267629" y="3469139"/>
            <a:ext cx="11647279" cy="2462213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 tIns="91440" bIns="91440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ตัวชี้วัดความสำเร็จของโครงการ </a:t>
            </a:r>
            <a:r>
              <a:rPr lang="en-US" sz="36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(KPI)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ได้ต้นแบบผลิตภัณฑ์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xx</a:t>
            </a:r>
            <a:endParaRPr lang="th-TH" sz="28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ได้ทดสอบการใช้งานต้นแบบ ได้ทดสอบตลาด กลุ่มตัวอย่าง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xx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ราย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เดือนที่ </a:t>
            </a:r>
            <a:r>
              <a:rPr lang="en-US" sz="28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12 :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ได้รายได้ </a:t>
            </a:r>
            <a:r>
              <a:rPr lang="en-US" sz="280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xxx,xxx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บาท ได้ลูกค้า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B2C 100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ราย, 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B2B 10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ราย, </a:t>
            </a:r>
            <a:endParaRPr lang="en-US" sz="28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                     user </a:t>
            </a:r>
            <a:r>
              <a:rPr lang="en-US" sz="2800" dirty="0" err="1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x,xxx</a:t>
            </a:r>
            <a:r>
              <a:rPr lang="en-US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ราย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63E7D-6CB7-6A3F-20B7-AAF0CF4C1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442" y="4836861"/>
            <a:ext cx="3373928" cy="1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EF1DB2C0-B7A0-6D27-40DD-6D389FA462A3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0D80E-BD7E-124C-680F-76EA89E0544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30FEC-AB0B-D49E-BAE1-E4C85554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9BDCCE35-89A1-3643-63EE-F68C0451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20DC049-1104-9FBB-40D5-426DCF3F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Team Member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3CE7567-06F7-48E7-99FC-B2F141C1C7D9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ใส่รูปภาพ ชื่อ ตำแหน่ง และหน้าที่ของสมาชิกทีมที่ดำเนินโครงการ และที่ปรึกษาโครงการ (ถ้ามี)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ADBD-60C5-F5BD-6D6A-D12E460C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57855"/>
            <a:ext cx="896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EF1DB2C0-B7A0-6D27-40DD-6D389FA462A3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0D80E-BD7E-124C-680F-76EA89E0544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A30FEC-AB0B-D49E-BAE1-E4C855540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9BDCCE35-89A1-3643-63EE-F68C0451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620DC049-1104-9FBB-40D5-426DCF3F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Consultants (Tech &amp; Business)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3CE7567-06F7-48E7-99FC-B2F141C1C7D9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ใส่รูปภาพ ชื่อ ตำแหน่ง และหน้าที่ของสมาชิกทีมที่ดำเนินโครงการ และที่ปรึกษาโครงการ (ถ้ามี)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ADBD-60C5-F5BD-6D6A-D12E460CA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757855"/>
            <a:ext cx="896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244060"/>
            <a:ext cx="5204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8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THANK YOU</a:t>
            </a:r>
          </a:p>
          <a:p>
            <a:pPr algn="ctr" defTabSz="1219170" latinLnBrk="1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+ Contact </a:t>
            </a: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ทุกช่องทาง</a:t>
            </a:r>
            <a:endParaRPr lang="en-US" sz="8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 defTabSz="1219170" latinLnBrk="1"/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459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C05304-7378-490D-AC98-1CCE74272D2E}"/>
              </a:ext>
            </a:extLst>
          </p:cNvPr>
          <p:cNvSpPr txBox="1"/>
          <p:nvPr/>
        </p:nvSpPr>
        <p:spPr>
          <a:xfrm>
            <a:off x="3493542" y="2705725"/>
            <a:ext cx="520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BACKUP SLIDES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16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4">
            <a:extLst>
              <a:ext uri="{FF2B5EF4-FFF2-40B4-BE49-F238E27FC236}">
                <a16:creationId xmlns:a16="http://schemas.microsoft.com/office/drawing/2014/main" id="{3322DF4A-CA65-4DC0-D632-8DBEA24777F4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CCEC5-63DE-4C42-66EF-6CBE9B563301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AFFD1B-46FE-9667-6504-A1D17097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5CCD2F1-1BA2-3089-E250-8BCDDD964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5602B35-A5E2-25D7-3B73-F69F466A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B84ADBD-1050-40ED-84A2-ECF271ECC33D}"/>
              </a:ext>
            </a:extLst>
          </p:cNvPr>
          <p:cNvSpPr txBox="1"/>
          <p:nvPr/>
        </p:nvSpPr>
        <p:spPr>
          <a:xfrm>
            <a:off x="267630" y="1"/>
            <a:ext cx="734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Problem / Pain Point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4BE5E4B-7138-4E17-977A-0F0DB95C138C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าถึงปัญหาหรือการมองเห็นถึงโอกาสทางธุรกิจที่ทำให้เกิดโครงการนี้หรือผลการศึกษาตลาดมาเบื้องต้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spc="-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 เน้นๆ ตรงประเด็น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31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Reference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EB87FC-E44A-446F-B4A7-CA99F9F817A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แนบข้อมูลเพิ่มเติมเพื่อใช้ประกอบการอธิบายหรือชี้แจงต่อคณะกรรมการ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632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E056D4-60FC-4222-B292-B56A7F167617}"/>
              </a:ext>
            </a:extLst>
          </p:cNvPr>
          <p:cNvSpPr/>
          <p:nvPr/>
        </p:nvSpPr>
        <p:spPr>
          <a:xfrm>
            <a:off x="0" y="-1"/>
            <a:ext cx="12192000" cy="90899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71A386D-ED7F-4EF4-9623-DEFF3D6D2995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Quotation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EB87FC-E44A-446F-B4A7-CA99F9F817A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แนบใบเสนอราคาในหมวดค่าใช้จ่ายที่ต้องแสดงหลักฐาน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43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D80C121-B8C1-F74A-4B02-A30BA947EF8E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15027-C84E-8386-4D8A-DFC95F371F9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8ACEB6-80E7-BF29-8FF5-7A4D74DF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6A32B7C-767F-4AEF-C783-047E3A37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93C80A48-7A13-7E67-0328-511B51E7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31210F-E05E-4F77-AEE4-562C1A832D4C}"/>
              </a:ext>
            </a:extLst>
          </p:cNvPr>
          <p:cNvSpPr txBox="1"/>
          <p:nvPr/>
        </p:nvSpPr>
        <p:spPr>
          <a:xfrm>
            <a:off x="267630" y="1"/>
            <a:ext cx="80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Technology Solution/Innovative Feature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1C1872E-E155-4C59-8541-2673F6DE0CB6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อธิบายถึงความเป็นนวัตกรรมของโครงการ เทคโนโลยีที่นำมาใช้ หรืองานวิจัยที่นำมาต่อยอด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spc="-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ข้อตรงๆ ตอบ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endParaRPr lang="th-TH" sz="3200" b="1" spc="-2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221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D80C121-B8C1-F74A-4B02-A30BA947EF8E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15027-C84E-8386-4D8A-DFC95F371F9E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8ACEB6-80E7-BF29-8FF5-7A4D74DFC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6A32B7C-767F-4AEF-C783-047E3A37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93C80A48-7A13-7E67-0328-511B51E7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331210F-E05E-4F77-AEE4-562C1A832D4C}"/>
              </a:ext>
            </a:extLst>
          </p:cNvPr>
          <p:cNvSpPr txBox="1"/>
          <p:nvPr/>
        </p:nvSpPr>
        <p:spPr>
          <a:xfrm>
            <a:off x="267630" y="1"/>
            <a:ext cx="80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Technology Solution/Innovative Feature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1C1872E-E155-4C59-8541-2673F6DE0CB6}"/>
              </a:ext>
            </a:extLst>
          </p:cNvPr>
          <p:cNvSpPr txBox="1"/>
          <p:nvPr/>
        </p:nvSpPr>
        <p:spPr>
          <a:xfrm>
            <a:off x="267630" y="1173080"/>
            <a:ext cx="11661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อธิบายถึงความเป็นนวัตกรรมของโครงการ เทคโนโลยีที่นำมาใช้ หรืองานวิจัยที่นำมาต่อยอด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spc="-2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อธิบายว่า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tech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เราคืออะไร เขียนยังไง ใช้งานยังไง หน้าตาแบบไหน ขอ </a:t>
            </a:r>
            <a:r>
              <a:rPr lang="en-US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200" b="1" spc="-2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 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286057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4">
            <a:extLst>
              <a:ext uri="{FF2B5EF4-FFF2-40B4-BE49-F238E27FC236}">
                <a16:creationId xmlns:a16="http://schemas.microsoft.com/office/drawing/2014/main" id="{0279EDC6-52AA-50D3-D703-204CE32587B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C4F06F-0FC5-5C56-F874-6B2C1DDACA48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F58296-4D42-959D-0554-5D87E43DA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15" name="Picture 14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FF1B839C-291D-77C1-3860-109DF5DA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16" name="Picture 15" descr="A black and green logo&#10;&#10;Description automatically generated">
              <a:extLst>
                <a:ext uri="{FF2B5EF4-FFF2-40B4-BE49-F238E27FC236}">
                  <a16:creationId xmlns:a16="http://schemas.microsoft.com/office/drawing/2014/main" id="{0030863F-19A7-7BB4-5D48-AFB34ED23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CD5FA2B-5948-413A-89FF-C72CA79DE6FB}"/>
              </a:ext>
            </a:extLst>
          </p:cNvPr>
          <p:cNvSpPr txBox="1"/>
          <p:nvPr/>
        </p:nvSpPr>
        <p:spPr>
          <a:xfrm>
            <a:off x="267630" y="1"/>
            <a:ext cx="880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Business Overview / Customer Journey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D89E568-4D3C-4896-AC0C-C8DEE2D92E44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เล่าถึงภาพรวมของธุรกิจที่แสดงให้เห็นถึงความสำคัญและผลกระทบ </a:t>
            </a:r>
            <a:r>
              <a:rPr lang="en-US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(Impact) </a:t>
            </a:r>
            <a:r>
              <a:rPr lang="th-TH" sz="3200" i="1" spc="-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ที่จะเกิดขึ้นจากโครงการนี้</a:t>
            </a:r>
            <a:endParaRPr lang="en-US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95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6D0F0CBE-1BD6-D1FE-1D7C-D1325573ADF9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D461B-F947-4E5A-C037-BD75302E2022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80C60-39FA-228F-8D3E-E829BECFF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DB39E648-8948-A61C-B750-E8CC5D758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06F7A3F-AFF2-0237-61D3-E0FE62F7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D5725ED-0933-4B23-9ED1-D707707D373A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Product Positioning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C2D6FCF-2E3B-4F24-B9F5-30501C66180C}"/>
              </a:ext>
            </a:extLst>
          </p:cNvPr>
          <p:cNvSpPr txBox="1"/>
          <p:nvPr/>
        </p:nvSpPr>
        <p:spPr>
          <a:xfrm>
            <a:off x="267630" y="1173080"/>
            <a:ext cx="11661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แสดงความใหม่หรือความแตกต่างของผลิตภัณฑ์เมื่อเทียบกับคู่แข่งในตลาด</a:t>
            </a:r>
            <a:r>
              <a:rPr lang="en-US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(Technology Advantage)</a:t>
            </a: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5" name="Picture 4" descr="A diagram of logos and symbols&#10;&#10;Description automatically generated with medium confidence">
            <a:extLst>
              <a:ext uri="{FF2B5EF4-FFF2-40B4-BE49-F238E27FC236}">
                <a16:creationId xmlns:a16="http://schemas.microsoft.com/office/drawing/2014/main" id="{ADD4E736-3A71-D950-651F-79F74C59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0" y="2697472"/>
            <a:ext cx="5154836" cy="2976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A8377-EB94-8159-6FE1-1CE1EB60C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179" y="2888858"/>
            <a:ext cx="4438819" cy="2966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E1EBCA-35EE-A6B9-1F11-3F9A16097509}"/>
              </a:ext>
            </a:extLst>
          </p:cNvPr>
          <p:cNvSpPr txBox="1"/>
          <p:nvPr/>
        </p:nvSpPr>
        <p:spPr>
          <a:xfrm>
            <a:off x="5890755" y="3828310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หรือ</a:t>
            </a:r>
          </a:p>
        </p:txBody>
      </p:sp>
    </p:spTree>
    <p:extLst>
      <p:ext uri="{BB962C8B-B14F-4D97-AF65-F5344CB8AC3E}">
        <p14:creationId xmlns:p14="http://schemas.microsoft.com/office/powerpoint/2010/main" val="334896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Market Size</a:t>
            </a:r>
          </a:p>
        </p:txBody>
      </p:sp>
      <p:pic>
        <p:nvPicPr>
          <p:cNvPr id="5" name="Picture 4" descr="A diagram of a market&#10;&#10;Description automatically generated">
            <a:extLst>
              <a:ext uri="{FF2B5EF4-FFF2-40B4-BE49-F238E27FC236}">
                <a16:creationId xmlns:a16="http://schemas.microsoft.com/office/drawing/2014/main" id="{C88D175D-61CB-5149-5032-98A512F88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05" y="1313542"/>
            <a:ext cx="7192280" cy="491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1A3EC-3F60-165E-8DD0-8F4F85C69AB5}"/>
              </a:ext>
            </a:extLst>
          </p:cNvPr>
          <p:cNvSpPr txBox="1"/>
          <p:nvPr/>
        </p:nvSpPr>
        <p:spPr>
          <a:xfrm>
            <a:off x="267630" y="6226628"/>
            <a:ext cx="80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Ref: xx</a:t>
            </a:r>
            <a:endParaRPr lang="th-TH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Customer Segment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อธิบาย/ขยายความ 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SOM)</a:t>
            </a:r>
            <a:endParaRPr lang="en-US" sz="4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1A3EC-3F60-165E-8DD0-8F4F85C69AB5}"/>
              </a:ext>
            </a:extLst>
          </p:cNvPr>
          <p:cNvSpPr txBox="1"/>
          <p:nvPr/>
        </p:nvSpPr>
        <p:spPr>
          <a:xfrm>
            <a:off x="3569285" y="2844225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กลุ่มผู้ใช้งานคือใคร จำนวนเท่าใด</a:t>
            </a:r>
          </a:p>
        </p:txBody>
      </p:sp>
    </p:spTree>
    <p:extLst>
      <p:ext uri="{BB962C8B-B14F-4D97-AF65-F5344CB8AC3E}">
        <p14:creationId xmlns:p14="http://schemas.microsoft.com/office/powerpoint/2010/main" val="314736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4">
            <a:extLst>
              <a:ext uri="{FF2B5EF4-FFF2-40B4-BE49-F238E27FC236}">
                <a16:creationId xmlns:a16="http://schemas.microsoft.com/office/drawing/2014/main" id="{9E43E417-BB70-9417-100A-75CA00727FEA}"/>
              </a:ext>
            </a:extLst>
          </p:cNvPr>
          <p:cNvSpPr/>
          <p:nvPr/>
        </p:nvSpPr>
        <p:spPr>
          <a:xfrm>
            <a:off x="-22296" y="-18930"/>
            <a:ext cx="8572738" cy="908991"/>
          </a:xfrm>
          <a:prstGeom prst="rect">
            <a:avLst/>
          </a:prstGeom>
          <a:solidFill>
            <a:srgbClr val="12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AEAC8A-AD45-7883-81AC-48BFA73EA610}"/>
              </a:ext>
            </a:extLst>
          </p:cNvPr>
          <p:cNvGrpSpPr/>
          <p:nvPr/>
        </p:nvGrpSpPr>
        <p:grpSpPr>
          <a:xfrm>
            <a:off x="8728980" y="-35649"/>
            <a:ext cx="3356340" cy="876024"/>
            <a:chOff x="8767080" y="-18930"/>
            <a:chExt cx="3356340" cy="8760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6C7C2-DF03-DE56-1B7F-074B9ED0D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080" y="-18930"/>
              <a:ext cx="755405" cy="876024"/>
            </a:xfrm>
            <a:prstGeom prst="rect">
              <a:avLst/>
            </a:prstGeom>
          </p:spPr>
        </p:pic>
        <p:pic>
          <p:nvPicPr>
            <p:cNvPr id="7" name="Picture 6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220636C2-C4C3-CB5A-291E-2F33843A9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8" t="15333" r="4136" b="30338"/>
            <a:stretch/>
          </p:blipFill>
          <p:spPr>
            <a:xfrm>
              <a:off x="9607651" y="185265"/>
              <a:ext cx="1298441" cy="628274"/>
            </a:xfrm>
            <a:prstGeom prst="rect">
              <a:avLst/>
            </a:prstGeom>
          </p:spPr>
        </p:pic>
        <p:pic>
          <p:nvPicPr>
            <p:cNvPr id="8" name="Picture 7" descr="A black and green logo&#10;&#10;Description automatically generated">
              <a:extLst>
                <a:ext uri="{FF2B5EF4-FFF2-40B4-BE49-F238E27FC236}">
                  <a16:creationId xmlns:a16="http://schemas.microsoft.com/office/drawing/2014/main" id="{C777D2CF-522E-DB63-BE8C-8D1A6C2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r="4142"/>
            <a:stretch/>
          </p:blipFill>
          <p:spPr>
            <a:xfrm>
              <a:off x="10906092" y="185265"/>
              <a:ext cx="1217328" cy="648933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AE27F02-8251-445C-863E-5CEE790578D8}"/>
              </a:ext>
            </a:extLst>
          </p:cNvPr>
          <p:cNvSpPr txBox="1"/>
          <p:nvPr/>
        </p:nvSpPr>
        <p:spPr>
          <a:xfrm>
            <a:off x="267630" y="1"/>
            <a:ext cx="875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Revenue Model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F6BF775-84F0-4A16-A85E-195F25F7D698}"/>
              </a:ext>
            </a:extLst>
          </p:cNvPr>
          <p:cNvSpPr txBox="1"/>
          <p:nvPr/>
        </p:nvSpPr>
        <p:spPr>
          <a:xfrm>
            <a:off x="267630" y="1173080"/>
            <a:ext cx="116611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อธิบายแผนธุรกิจ / รูปแบบการหารายได้ / ลูกค้าเป้าหมาย / ช่องทางและส่วนแบ่งการตลาด และอื่น ๆ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รูปแบบการหารายได้</a:t>
            </a:r>
          </a:p>
          <a:p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ขายสินค้า (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B2C)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คนๆ ละ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199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12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238,800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ขายสินค้า (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B2B)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ขาย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รายๆ ละ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5,000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12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</a:t>
            </a:r>
            <a:r>
              <a:rPr lang="en-US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600,000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42404478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595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TH Sarabun New</vt:lpstr>
      <vt:lpstr>TH SarabunPSK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ekkathat.p@gmail.com</dc:creator>
  <cp:lastModifiedBy>Jirawan Boonpho</cp:lastModifiedBy>
  <cp:revision>29</cp:revision>
  <dcterms:created xsi:type="dcterms:W3CDTF">2020-12-21T06:51:19Z</dcterms:created>
  <dcterms:modified xsi:type="dcterms:W3CDTF">2024-11-07T04:45:54Z</dcterms:modified>
</cp:coreProperties>
</file>